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8" r:id="rId23"/>
    <p:sldId id="279" r:id="rId24"/>
    <p:sldId id="280" r:id="rId25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fld id="{3CBF6BCD-44C9-4194-BF86-C8F0E39B976C}" type="slidenum"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2994391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0760" y="4722120"/>
            <a:ext cx="5446800" cy="447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sldNum" idx="10"/>
          </p:nvPr>
        </p:nvSpPr>
        <p:spPr>
          <a:xfrm>
            <a:off x="3856680" y="9442080"/>
            <a:ext cx="2950200" cy="49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6EFF62A-8486-407F-A25F-ACB4A1963908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ln w="0">
            <a:noFill/>
          </a:ln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80760" y="4722120"/>
            <a:ext cx="5446800" cy="447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sldNum" idx="11"/>
          </p:nvPr>
        </p:nvSpPr>
        <p:spPr>
          <a:xfrm>
            <a:off x="3856680" y="9442080"/>
            <a:ext cx="2950200" cy="49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3BA96CD-909D-42E1-B4C9-B053C1878E1A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2F7974-C5E3-4574-907F-5D2513C6087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4B1E335-58C7-4424-8286-1FA1867C320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13C4AE-E9A5-41CE-99B9-750251A5E8F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88484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31332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5636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88484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31332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31A8DE-0F04-4A39-8185-23B9A9C458C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6249139-1A05-4F9A-BE83-6F6DBB358ED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990F739-F1FA-45F3-AD42-0F211BE26E6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40010B9-91E0-4843-8E76-1E242AD1C59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154A566-3A48-4CD9-8075-67DAEA279CF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B562FDD-852D-47B4-A6C4-E3C857F4640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069920" y="1554120"/>
            <a:ext cx="2072880" cy="9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BAE0237-E9C1-4070-A611-70D80DF17DE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DF89635-3CFF-483C-91DD-78CA7BF9661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4B2FC8-5D0A-4225-936C-6C25A7AABB8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00AE629-76EA-44C2-85C4-B11744D2248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736095E-153D-48C2-83BE-C134B82E793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0F4BB3B-ACCA-4B56-AB4E-58CDCBAB163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F7A3E5-C299-4BDA-BE02-1CA50C42DB6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88484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31332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345636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88484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31332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F082990-4D7C-4B77-BE62-AEDCE9EEDC9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42DD54-1290-42AC-9B99-8CCA580E19C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9C6CC81-557A-410A-9193-7AC4F0DA2E5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51793EE-3380-4B18-A284-E4C4A3731F1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069920" y="1554120"/>
            <a:ext cx="2072880" cy="9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3BCD7A-D15A-4D48-83BF-95F9A5614B1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452793-5F1A-45A7-9B50-DD138A4193F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C781B37-809E-45E8-A305-27B09E9E169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B73A56-18AA-47F8-B873-412EAF5C077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/>
          <a:p>
            <a:pPr marL="272880" indent="-27288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–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–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»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Пятый уровень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FFFFFF"/>
                </a:solidFill>
                <a:latin typeface="Arial Black"/>
              </a:rPr>
              <a:t>Образец заголовка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162920" y="189000"/>
            <a:ext cx="1828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ndara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069920" y="6356520"/>
            <a:ext cx="510192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159680" y="6356520"/>
            <a:ext cx="1137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4EE064B-0150-450A-9BE1-795BA746846C}" type="slidenum">
              <a:rPr lang="ru-RU" sz="1200" b="0" strike="noStrike" spc="-1">
                <a:solidFill>
                  <a:srgbClr val="FFFFFF"/>
                </a:solidFill>
                <a:latin typeface="Candara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66680" y="1406160"/>
            <a:ext cx="6171840" cy="225108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6600" b="0" strike="noStrike" cap="all" spc="-1">
                <a:solidFill>
                  <a:srgbClr val="FFFFFF"/>
                </a:solidFill>
                <a:latin typeface="Arial Black"/>
              </a:rPr>
              <a:t>Образец заголовка</a:t>
            </a:r>
            <a:endParaRPr lang="ru-RU" sz="6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7162920" y="189000"/>
            <a:ext cx="1828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ndara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1069920" y="6356520"/>
            <a:ext cx="510192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7159680" y="6356520"/>
            <a:ext cx="1137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8C159F2-8AF0-400C-8554-144B81E010DB}" type="slidenum">
              <a:rPr lang="ru-RU" sz="1200" b="0" strike="noStrike" spc="-1">
                <a:solidFill>
                  <a:srgbClr val="FFFFFF"/>
                </a:solidFill>
                <a:latin typeface="Candara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395640" y="875520"/>
            <a:ext cx="8568720" cy="598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/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</a:rPr>
              <a:t>Добрый день, уважаемые участники слушания! </a:t>
            </a: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</a:rPr>
              <a:t>Представляю Вам доклад на </a:t>
            </a:r>
            <a:r>
              <a:rPr lang="ru-RU" sz="3200" b="0" strike="noStrike" spc="-1" dirty="0" smtClean="0">
                <a:solidFill>
                  <a:srgbClr val="000000"/>
                </a:solidFill>
                <a:latin typeface="Times New Roman"/>
              </a:rPr>
              <a:t>тему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Times New Roman"/>
              </a:rPr>
              <a:t>:</a:t>
            </a: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</a:rPr>
              <a:t>«</a:t>
            </a: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Новеллы в сфере деятельности предоставления</a:t>
            </a:r>
            <a:endParaRPr lang="ru-RU" sz="2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1" strike="noStrike" spc="-1" dirty="0">
                <a:solidFill>
                  <a:srgbClr val="000000"/>
                </a:solidFill>
                <a:latin typeface="Times New Roman"/>
              </a:rPr>
              <a:t> государственных услуг в 2023 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Times New Roman"/>
              </a:rPr>
              <a:t>г</a:t>
            </a:r>
            <a:r>
              <a:rPr lang="ru-RU" sz="2800" b="1" spc="-1" dirty="0" smtClean="0">
                <a:solidFill>
                  <a:srgbClr val="000000"/>
                </a:solidFill>
                <a:latin typeface="Times New Roman"/>
              </a:rPr>
              <a:t>оду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Times New Roman"/>
              </a:rPr>
              <a:t>»</a:t>
            </a:r>
            <a:endParaRPr lang="ru-RU" sz="2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                                                           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Докладчик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: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Начальник Ульяновского    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регионального отдела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предоставления государственных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услуг и документационного обеспечения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Ю.В.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Хазова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</p:txBody>
      </p:sp>
      <p:grpSp>
        <p:nvGrpSpPr>
          <p:cNvPr id="89" name="Group 17"/>
          <p:cNvGrpSpPr/>
          <p:nvPr/>
        </p:nvGrpSpPr>
        <p:grpSpPr>
          <a:xfrm>
            <a:off x="0" y="0"/>
            <a:ext cx="9143640" cy="1052280"/>
            <a:chOff x="0" y="0"/>
            <a:chExt cx="9143640" cy="1052280"/>
          </a:xfrm>
        </p:grpSpPr>
        <p:sp>
          <p:nvSpPr>
            <p:cNvPr id="90" name="Rectangle 37"/>
            <p:cNvSpPr/>
            <p:nvPr/>
          </p:nvSpPr>
          <p:spPr>
            <a:xfrm>
              <a:off x="0" y="484920"/>
              <a:ext cx="9143640" cy="82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1" name="Rectangle 38"/>
            <p:cNvSpPr/>
            <p:nvPr/>
          </p:nvSpPr>
          <p:spPr>
            <a:xfrm>
              <a:off x="0" y="642240"/>
              <a:ext cx="9143640" cy="23292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2" name="Rectangle 39"/>
            <p:cNvSpPr/>
            <p:nvPr/>
          </p:nvSpPr>
          <p:spPr>
            <a:xfrm>
              <a:off x="0" y="562320"/>
              <a:ext cx="9143640" cy="11340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9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0"/>
              <a:ext cx="1056960" cy="1052280"/>
            </a:xfrm>
            <a:prstGeom prst="rect">
              <a:avLst/>
            </a:prstGeom>
            <a:ln w="9525"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9143640" cy="646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Особенности работы в 2023 году по ведению реестра заключений экспертизы промышленной безопасности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58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59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0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1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62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63" name="TextBox 11"/>
          <p:cNvSpPr/>
          <p:nvPr/>
        </p:nvSpPr>
        <p:spPr>
          <a:xfrm>
            <a:off x="149400" y="1591200"/>
            <a:ext cx="8886960" cy="5076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Приказом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от 13 апреля 2022 г. № 120  внесены изменения в федеральные нормы и правила в области промышленной безопасности "Правила проведения экспертизы промышленной безопасности", утвержденные приказом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от 20 октября 2020 г. № 420.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Согласно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изменениям: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1. Абзац первый пункта 23 дополнить предложением следующего содержания: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"При оценке фактического состояния технических устройств, зданий и сооружений на опасных производственных объектах допускается использование информации автоматизированных систем мониторинга их технического состояния".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2. Подпункт 6 пункта 34 дополнить словами ", сведения об информации автоматизированных систем мониторинга технического состояния технических устройств, зданий и сооружений на опасных производственных объектах экспертизы;".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3. Изменена формулировка п. 35. Согласно новой редакции заключение ЭПБ может содержать лишь один из следующих выводов о соответствии объекта ЭПБ требованиям промышленной безопасности (кроме экспертизы декларации промышленной безопасности):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 объект экспертизы соответствует требованиям промышленной безопасности;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 объект экспертизы не соответствует требованиям промышленной безопасности.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9143640" cy="646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Особенности работы в 2023 году по ведению реестра заключений экспертизы промышленной безопасности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65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66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7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8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69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70" name="TextBox 11"/>
          <p:cNvSpPr/>
          <p:nvPr/>
        </p:nvSpPr>
        <p:spPr>
          <a:xfrm>
            <a:off x="149400" y="1591200"/>
            <a:ext cx="8886960" cy="530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4. Из п. 35 исключен вариант вывода: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"Объект экспертизы не в полной мере соответствует требованиям промышленной безопасности и может быть применен при условии внесения соответствующих изменений в документацию или выполнения соответствующих мероприятий в отношении технических устройств либо зданий и сооружений (в заключении указываются изменения, после внесения которых документация будет соответствовать требованиям промышленной безопасности, либо мероприятия (в том числе мероприятия, компенсирующие несоответствия), после проведения которых или при выполнении которых в процессе применения техническое устройство, здания, сооружения будут соответствовать требованиям промышленной безопасности)"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5. Одновременно из Правил исключен п. 39, согласно которому: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"Заключение экспертизы обоснования безопасности опасного производственного объекта содержит один из следующих выводов: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1) обоснование безопасности опасного производственного объекта соответствует требованиям промышленной безопасности;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2) обоснование безопасности опасного производственного объекта не соответствует требованиям промышленной безопасности".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Дата вступления в силу - 1 марта 2023 г.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72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73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74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75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76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77" name="TextBox 11"/>
          <p:cNvSpPr/>
          <p:nvPr/>
        </p:nvSpPr>
        <p:spPr>
          <a:xfrm>
            <a:off x="25200" y="1618920"/>
            <a:ext cx="9118440" cy="588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Главные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преимущества использования портала государственных услуг: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круглосуточная доступность;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возможность получения услуги из любого удобного места;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оперативный и бесконтактный документооборот;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прозрачность оказания государственных услуг;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повышение качества и оперативности принимаемых решений за счет обеспечения электронного взаимодействия между ведомствами в процессе оказания государственной услуги.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</a:rPr>
              <a:t>Ростехнадзор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рекомендует использовать возможность получения государственных услуг через ЕПГУ в целях существенной экономии времени и получения государственных услуг в удобное время, предварительно оформив заявку на портале 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imes New Roman"/>
              </a:rPr>
              <a:t>Госуслуг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(получить услуги в электронном виде на Едином портале могут только зарегистрированные пользователи).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Вся справочная информация доступна по ссылке: </a:t>
            </a:r>
            <a:r>
              <a:rPr lang="ru-RU" sz="2000" b="0" u="sng" strike="noStrike" spc="-1" dirty="0">
                <a:solidFill>
                  <a:srgbClr val="000000"/>
                </a:solidFill>
                <a:uFillTx/>
                <a:latin typeface="Times New Roman"/>
              </a:rPr>
              <a:t>https://www.gosuslugi.ru/help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79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80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1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2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8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84" name="TextBox 11"/>
          <p:cNvSpPr/>
          <p:nvPr/>
        </p:nvSpPr>
        <p:spPr>
          <a:xfrm>
            <a:off x="251640" y="1772640"/>
            <a:ext cx="8568720" cy="466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частности, в случае подачи заявления и прилагаемых документов в рамках государственной услуги по ведению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реестра заключений экспертизы промышленной безопасности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посредством ЕПГУ </a:t>
            </a:r>
            <a:r>
              <a:rPr lang="ru-RU" sz="2000" b="0" u="sng" strike="noStrike" spc="-1" dirty="0">
                <a:solidFill>
                  <a:srgbClr val="000000"/>
                </a:solidFill>
                <a:uFillTx/>
                <a:latin typeface="Times New Roman"/>
              </a:rPr>
              <a:t>внесение (отказ во внесении)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заключения экспертизы промышленной безопасности в Реестр, исключение (отказ в исключении) заключения экспертизы промышленной безопасности из Реестра осуществляются в срок, не превышающий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4 рабочих дней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со дня регистрации соответствующего заявления в системе делопроизводства, а предоставление (отказ в предоставлении) сведений из Реестра, </a:t>
            </a:r>
            <a:r>
              <a:rPr lang="ru-RU" sz="2000" b="0" u="sng" strike="noStrike" spc="-1" dirty="0">
                <a:solidFill>
                  <a:srgbClr val="000000"/>
                </a:solidFill>
                <a:uFillTx/>
                <a:latin typeface="Times New Roman"/>
              </a:rPr>
              <a:t>подготовка выписки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из Реестра (справки об отсутствии запрашиваемых сведений в Реестре) либо уведомления об отказе в предоставлении сведений из Реестра, осуществляются в срок, не превышающий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1 рабочий день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со дня регистрации соответствующего заявления в системе делопроизводства.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86" name="Group 1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87" name="Rectangle 1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8" name="Rectangle 2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9" name="Rectangle 3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90" name="Picture 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91" name="TextBox 2"/>
          <p:cNvSpPr/>
          <p:nvPr/>
        </p:nvSpPr>
        <p:spPr>
          <a:xfrm>
            <a:off x="251640" y="1772640"/>
            <a:ext cx="8568720" cy="527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Согласно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приказу Федеральной службы по экологическому, технологическому и атомному надзору от 24 мая 2021 г. № 187 в Административный регламент Федеральной службы по экологическому, технологическому и атомному надзору предоставления государственной услуги по регистрации опасных производственных объектов в государственном реестре опасных производственных объектов, утвержденный приказом Федеральной службы по экологическому, технологическому и атомному надзору от 8 апреля 2019 г. № 140 регистрация ОПО в Реестре, оформление и выдача свидетельства о регистрации, исключение ОПО из Реестра, внесение изменений в сведения, содержащиеся в Реестре, переоформление свидетельства о регистрации в связи с исправлением допущенных опечаток (ошибок), выдача дубликата свидетельства о регистрации, предоставление информации из Реестра или справки об отсутствии запрашиваемых сведений в случае подачи заявления посредством ЕПГУ осуществляются в срок, не превышающий 5 (пяти) рабочих дней со дня регистрации соответствующего заявления в системе 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93" name="Group 2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94" name="Rectangle 4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95" name="Rectangle 5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96" name="Rectangle 6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97" name="Picture 2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98" name="TextBox 4"/>
          <p:cNvSpPr/>
          <p:nvPr/>
        </p:nvSpPr>
        <p:spPr>
          <a:xfrm>
            <a:off x="251640" y="1772640"/>
            <a:ext cx="8568720" cy="557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делопроизводства, в отношении заявителя и ОПО, адреса которых располагаются на территории одного субъекта Российской Федерации, в случае: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использования стационарно установленных грузоподъемных механизмов (при отсутствии иных признаков опасности на ОПО);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использования котлов передвижных и транспортабельных установок;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ведения буровых работ с использованием буровых установок для геологического изучения недр, добычи углеводородного сырья.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       В соответствии с постановлением Правительства Российской Федерации от 30 июля 2021 г. № 1279 «О проведении на территории Российской Федерации эксперимента по оптимизации и автоматизации процессов разрешительной деятельности, в том числе лицензирования» Федеральная служба по экологическому, технологическому и атомному надзору участвует в проведении на территории Российской Федерации эксперимента по оптимизации и автоматизации процессов разрешительной деятельности, в том числе лицензирования.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00" name="Group 3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01" name="Rectangle 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02" name="Rectangle 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03" name="Rectangle 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04" name="Picture 3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05" name="TextBox 5"/>
          <p:cNvSpPr/>
          <p:nvPr/>
        </p:nvSpPr>
        <p:spPr>
          <a:xfrm>
            <a:off x="251640" y="1772640"/>
            <a:ext cx="8568720" cy="527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Экспериментальный режим реализуется при предоставлении государственных услуг на основании заявлений о предоставлении лицензии и о прекращении действия лицензии, направленных заявителями посредством федеральной государственной информационной системы «Единый портал государственных и муниципальных услуг (функций)».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В рамках эксперимента предоставление лицензий осуществляется в следующие сроки: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- предоставление лицензий на осуществление деятельности по проведению экспертизы промышленной безопасности и на производство маркшейдерских работ – в течение12 рабочих дней;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- предоставление лицензий на осуществление деятельности, связанной с обращением взрывчатых материалов промышленного назначения, в отношении работ по производству и хранению взрывчатых материалов промышленного назначения, а также на эксплуатацию взрывопожароопасных и химических опасных производственных объектов I и II классов опасности – в течение 23 рабочих дней;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07" name="Group 4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08" name="Rectangle 10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09" name="Rectangle 11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0" name="Rectangle 12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11" name="Picture 4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12" name="TextBox 6"/>
          <p:cNvSpPr/>
          <p:nvPr/>
        </p:nvSpPr>
        <p:spPr>
          <a:xfrm>
            <a:off x="251640" y="1772640"/>
            <a:ext cx="8568720" cy="3444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- предоставление лицензий на осуществление деятельности, связанной с обращением взрывчатых материалов промышленного назначения, в отношении работ по применению взрывчатых материалов промышленного назначения, а также на эксплуатацию взрывопожароопасных и химических опасных производственных объектов III класса опасности – в течение 18 рабочих дней.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Участие заявителей в эксперименте осуществляется в добровольном порядке посредством использования личного кабинета на едином портале.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Ссылка для подачи документов – https://www.gosuslugi.ru/600355/1/form.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936192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 smtClean="0">
                <a:solidFill>
                  <a:srgbClr val="000000"/>
                </a:solidFill>
                <a:latin typeface="Times New Roman"/>
              </a:rPr>
              <a:t>Аттестация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br>
              <a:rPr lang="ru-RU" sz="1800" b="1" strike="noStrike" cap="all" spc="-1" dirty="0" smtClean="0">
                <a:solidFill>
                  <a:srgbClr val="000000"/>
                </a:solidFill>
                <a:latin typeface="Times New Roman"/>
              </a:rPr>
            </a:br>
            <a:r>
              <a:rPr lang="ru-RU" b="1" cap="all" spc="-1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b="1" cap="all" spc="-1" dirty="0">
                <a:solidFill>
                  <a:srgbClr val="000000"/>
                </a:solidFill>
                <a:latin typeface="Times New Roman"/>
              </a:rPr>
            </a:b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14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15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6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7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1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19" name="TextBox 11"/>
          <p:cNvSpPr/>
          <p:nvPr/>
        </p:nvSpPr>
        <p:spPr>
          <a:xfrm>
            <a:off x="287640" y="1772640"/>
            <a:ext cx="8568720" cy="50153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endParaRPr lang="ru-RU" sz="2000" b="0" strike="noStrike" spc="-1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Средне-Поволжское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управление Федеральной службы по экологическому, технологическому и атомному надзору информирует о вступлении    в   силу  с 1 сентября 2023 г. постановления Правительства Российской Федерации  от 13 января 2023 г. №13 «Об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аттестации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» (далее – Постановление), согласно которому вносятся следующие основные изменения в процедуру предоставления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электроэнергетики: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– срок проведения аттестации в территориальных аттестационных комиссиях и ведомственных аттестационных комиссиях сокращается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до 15 рабочих дней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со дня получения заявления об аттестации;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 smtClean="0">
                <a:solidFill>
                  <a:srgbClr val="000000"/>
                </a:solidFill>
                <a:latin typeface="Times New Roman"/>
              </a:rPr>
              <a:t>Аттестация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2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2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2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2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2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26" name="TextBox 11"/>
          <p:cNvSpPr/>
          <p:nvPr/>
        </p:nvSpPr>
        <p:spPr>
          <a:xfrm>
            <a:off x="287640" y="1628640"/>
            <a:ext cx="8568720" cy="51384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endParaRPr lang="ru-RU" sz="2000" b="0" strike="noStrike" spc="-1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–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подача заявлений об аттестации будет осуществляться преимущественно посредством федеральной государственной информационной системы «Единый портал государственных и муниципальных услуг (функций)» (далее – ЕПГУ);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– исключается необходимость подачи дополнительных сведений и документов.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Кроме того, уточнены категории работников, обязанных получать дополнительное профессиональное образование в области промышленной безопасности, а также категории работников, подлежащих аттестации в территориальных аттестационных комиссиях и комиссиях организаций.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     Необходимо отметить, что пункты 23, 27, 46 и 64 Положения об аттестации безопасности в области промышленной гидротехнических безопасности, сооружений, по безопасности вопросам в сфере электроэнергетики, утвержденного Постановлением, в части, касающейся представления в виде электронного документа через информационно – телекоммуникационную сеть «Интернет» посредством ЕПГУ заявлений, сведений и документов, направления уведомлений и присвоения номеров записям об аттестации с использованием ЕПГУ, подлежат применению 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с 1 марта 2024г.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Содержимое 6"/>
          <p:cNvGraphicFramePr/>
          <p:nvPr/>
        </p:nvGraphicFramePr>
        <p:xfrm>
          <a:off x="636480" y="1845000"/>
          <a:ext cx="8141400" cy="3520440"/>
        </p:xfrm>
        <a:graphic>
          <a:graphicData uri="http://schemas.openxmlformats.org/drawingml/2006/table">
            <a:tbl>
              <a:tblPr/>
              <a:tblGrid>
                <a:gridCol w="6270840"/>
                <a:gridCol w="1870560"/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97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 для внесения в реестр заключений экспертизы промышленной безопасности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3985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(ЕПГУ 458)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Зарегистрировано в реестре заключений экспертизы промышленной безопасности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3482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Отказано во внесении в реестр заключений экспертизы промышленной безопасности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427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43640" cy="74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Ведению реестра заключений экспертизы промышленной безопасности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96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97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8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9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00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01" name="TextBox 3"/>
          <p:cNvSpPr/>
          <p:nvPr/>
        </p:nvSpPr>
        <p:spPr>
          <a:xfrm>
            <a:off x="225397" y="5373216"/>
            <a:ext cx="8784720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D0D0D"/>
                </a:solidFill>
                <a:latin typeface="Arial"/>
              </a:rPr>
              <a:t>Административный регламент </a:t>
            </a:r>
            <a:r>
              <a:rPr lang="ru-RU" sz="1600" b="0" strike="noStrike" spc="-1" dirty="0">
                <a:solidFill>
                  <a:srgbClr val="0D0D0D"/>
                </a:solidFill>
                <a:latin typeface="Arial"/>
              </a:rPr>
              <a:t>Федеральной службы по экологическому, технологическому и атомному надзору по предоставлению государственной услуги по ведению реестра заключений экспертизы промышленной безопасности, утвержденного приказом Федеральной службы по экологическому, технологическому и атомному надзору  </a:t>
            </a:r>
            <a:r>
              <a:rPr lang="ru-RU" sz="1600" b="1" strike="noStrike" spc="-1" dirty="0">
                <a:solidFill>
                  <a:srgbClr val="0D0D0D"/>
                </a:solidFill>
                <a:latin typeface="Arial"/>
              </a:rPr>
              <a:t>от 08.04.2019 № 141       (с изменениями от 24.05.2021 Приказ № 187) 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8640464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6480720" algn="l"/>
              </a:tabLst>
            </a:pPr>
            <a:r>
              <a:rPr lang="ru-RU" sz="1800" b="1" strike="noStrike" cap="all" spc="-1" dirty="0">
                <a:solidFill>
                  <a:srgbClr val="000000"/>
                </a:solidFill>
                <a:latin typeface="Times New Roman"/>
                <a:ea typeface="SimSun"/>
              </a:rPr>
              <a:t>Анализ отказов по предоставлению государственной услуги по Регистрации ОПО:</a:t>
            </a:r>
            <a:endParaRPr lang="ru-RU" sz="1800" b="1" strike="noStrike" spc="-1" dirty="0">
              <a:solidFill>
                <a:srgbClr val="FFFFFF"/>
              </a:solidFill>
              <a:latin typeface="Times New Roman"/>
              <a:ea typeface="SimSun"/>
            </a:endParaRPr>
          </a:p>
        </p:txBody>
      </p:sp>
      <p:grpSp>
        <p:nvGrpSpPr>
          <p:cNvPr id="242" name="Group 5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43" name="Rectangle 13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44" name="Rectangle 14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45" name="Rectangle 15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46" name="Picture 5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47" name="TextBox 7"/>
          <p:cNvSpPr/>
          <p:nvPr/>
        </p:nvSpPr>
        <p:spPr>
          <a:xfrm>
            <a:off x="287640" y="1628640"/>
            <a:ext cx="8568720" cy="413814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tabLst>
                <a:tab pos="6480720" algn="l"/>
              </a:tabLst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1 квартале 2023 г. в Средне-Поволжское управление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(г. Ульяновск) поступило 117 заявлений. Общее количество отказов составило – 46, из них отказано по результатам предварительного рассмотрения заявления и пакета документов – 34; отказано в регистрации (внесение изменений, исключение) ОПО, по результатам рассмотрения надзорными отделами – 12.</a:t>
            </a:r>
            <a:endParaRPr lang="ru-RU" sz="1800" b="0" strike="noStrike" spc="-1" dirty="0">
              <a:solidFill>
                <a:srgbClr val="000000"/>
              </a:solidFill>
              <a:latin typeface="Times New Roman"/>
              <a:ea typeface="SimSun"/>
            </a:endParaRPr>
          </a:p>
          <a:p>
            <a:pPr algn="just">
              <a:tabLst>
                <a:tab pos="6480720" algn="l"/>
              </a:tabLst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Основная причина отказов: </a:t>
            </a:r>
            <a:endParaRPr lang="ru-RU" sz="1800" b="0" strike="noStrike" spc="-1" dirty="0">
              <a:solidFill>
                <a:srgbClr val="000000"/>
              </a:solidFill>
              <a:latin typeface="Times New Roman"/>
              <a:ea typeface="SimSun"/>
            </a:endParaRPr>
          </a:p>
          <a:p>
            <a:pPr algn="just">
              <a:tabLst>
                <a:tab pos="6480720" algn="l"/>
              </a:tabLst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 заявления и сведения, характеризующие ОПО, не соответствуют приложениям 1, 2 Административного регламента Федеральной службы по экологическому, технологическому и атомному надзору предоставления государственной услуги по регистрации опасных производственных объектов в государственном реестре опасных производственных объектов, утвержденный приказом Федеральной службы по экологическому, технологическому и атомному надзору от 8 апреля 2019 г. № 140;</a:t>
            </a:r>
            <a:endParaRPr lang="ru-RU" sz="1800" b="0" strike="noStrike" spc="-1" dirty="0">
              <a:solidFill>
                <a:srgbClr val="000000"/>
              </a:solidFill>
              <a:latin typeface="Times New Roman"/>
              <a:ea typeface="SimSun"/>
            </a:endParaRPr>
          </a:p>
          <a:p>
            <a:pPr algn="just">
              <a:lnSpc>
                <a:spcPct val="150000"/>
              </a:lnSpc>
              <a:tabLst>
                <a:tab pos="6480720" algn="l"/>
              </a:tabLst>
            </a:pPr>
            <a:endParaRPr lang="ru-RU" sz="1800" b="0" strike="noStrike" spc="-1" dirty="0">
              <a:solidFill>
                <a:srgbClr val="000000"/>
              </a:solidFill>
              <a:latin typeface="Times New Roman"/>
              <a:ea typeface="SimSun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287640" y="980640"/>
            <a:ext cx="85687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000000"/>
                </a:solidFill>
                <a:latin typeface="Times New Roman"/>
              </a:rPr>
              <a:t>       Анализ отказов по предоставлению государственной услуги по Регистрации ОПО:</a:t>
            </a: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49" name="Group 6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50" name="Rectangle 16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51" name="Rectangle 17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52" name="Rectangle 18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53" name="Picture 6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54" name="TextBox 8"/>
          <p:cNvSpPr/>
          <p:nvPr/>
        </p:nvSpPr>
        <p:spPr>
          <a:xfrm>
            <a:off x="287640" y="1772816"/>
            <a:ext cx="8568720" cy="450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 предоставление недостоверной информации о заявителе (сокращенное наименование организации, ОГРН, юридический адрес места нахождения заявителя, ОКВЭД);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- предоставление недостоверных сведений о зарегистрированных ОПО (наименование, регистрационный номер, адрес места нахождения ОПО);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-    не представляются документы, подтверждающие наличие оснований для регистрации (внесения изменений, исключения ОПО):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1) копии документов, подтверждающих наличие у заявителя на праве собственности или ином законном основании ОПО (земельных участков, зданий, строений и сооружений, на (в) которых размещается ОПО (для объектов недвижимости), права на которые не зарегистрированы в Едином государственном реестре недвижимости, технических устройств, обладающих признаками опасности, указанными в приложении 1 к Федеральному закону "О промышленной безопасности опасных производственных объектов"  (договора купли-продажи, аренды с актом приема-передачи, выписки    из   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Росреестра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);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287640" y="980640"/>
            <a:ext cx="8460824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000000"/>
                </a:solidFill>
                <a:latin typeface="Times New Roman"/>
              </a:rPr>
              <a:t>       Анализ отказов по предоставлению государственной услуги по Регистрации ОПО:</a:t>
            </a: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56" name="Group 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57" name="Rectangle 19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58" name="Rectangle 20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59" name="Rectangle 21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60" name="Picture 7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61" name="TextBox 9"/>
          <p:cNvSpPr/>
          <p:nvPr/>
        </p:nvSpPr>
        <p:spPr>
          <a:xfrm>
            <a:off x="287640" y="1767600"/>
            <a:ext cx="8568720" cy="5090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700" b="0" strike="noStrike" spc="-1" dirty="0">
                <a:solidFill>
                  <a:srgbClr val="000000"/>
                </a:solidFill>
                <a:latin typeface="Times New Roman"/>
              </a:rPr>
              <a:t>2) копия обоснования безопасности ОПО с указанием реквизитов положительного заключения экспертизы промышленной безопасности (в случаях, установленных пунктом 4 статьи 3 Федерального закона от 21 июля 1997 г. N 116-ФЗ "О промышленной безопасности опасных производственных объектов";</a:t>
            </a:r>
            <a:endParaRPr lang="ru-RU" sz="17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700" b="0" strike="noStrike" spc="-1" dirty="0">
                <a:solidFill>
                  <a:srgbClr val="000000"/>
                </a:solidFill>
                <a:latin typeface="Times New Roman"/>
              </a:rPr>
              <a:t>3) копия текстовой части подраздела "Технологические решения" проектной документации (документации) на производственные объекты капитального строительства (с указанием реквизитов заключения соответствующей экспертизы, утверждения и (или) регистрации в органах исполнительной власти данного заключения экспертизы).</a:t>
            </a:r>
            <a:endParaRPr lang="ru-RU" sz="17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700" b="0" strike="noStrike" spc="-1" dirty="0">
                <a:solidFill>
                  <a:srgbClr val="000000"/>
                </a:solidFill>
                <a:latin typeface="Times New Roman"/>
              </a:rPr>
              <a:t>- допускаются ошибки при оформлении сведений, характеризующих ОПО, в п. 6, сведений о составе ОПО: </a:t>
            </a:r>
            <a:endParaRPr lang="ru-RU" sz="17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700" b="0" strike="noStrike" spc="-1" dirty="0">
                <a:solidFill>
                  <a:srgbClr val="000000"/>
                </a:solidFill>
                <a:latin typeface="Times New Roman"/>
              </a:rPr>
              <a:t>1) проектные характеристики технических устройств (заводские номера, год изготовления и ввода в эксплуатацию, давление, длина и диаметр газопроводов, грузоподъемность) не соответствуют проектной документации, предоставленной заявителем;</a:t>
            </a:r>
            <a:endParaRPr lang="ru-RU" sz="17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700" b="0" strike="noStrike" spc="-1" dirty="0">
                <a:solidFill>
                  <a:srgbClr val="000000"/>
                </a:solidFill>
                <a:latin typeface="Times New Roman"/>
              </a:rPr>
              <a:t>2) краткая характеристика опасности, признаки опасности не соответствуют приложениям 1, 2 к Федеральному закону от 21 июля 1997 г. N 116-ФЗ "О промышленной безопасности опасных производственных объектов".</a:t>
            </a:r>
            <a:endParaRPr lang="ru-RU" sz="17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Управление просит Вас внимательнее относиться к оформлению документов на предоставление государственных услуг.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0" y="2925000"/>
            <a:ext cx="9143640" cy="201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000" b="1" strike="noStrike" cap="all" spc="-1">
                <a:solidFill>
                  <a:srgbClr val="000000"/>
                </a:solidFill>
                <a:latin typeface="Times New Roman"/>
              </a:rPr>
              <a:t>Спасибо за внимание!</a:t>
            </a:r>
            <a:endParaRPr lang="ru-RU" sz="4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63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64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65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66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67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03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04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05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0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9035640" cy="97344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регистрации опасных производственных объектов в государственном реестре опасных производственных объектов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287460" y="4770000"/>
            <a:ext cx="8568720" cy="2088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rmAutofit fontScale="60500" lnSpcReduction="20000"/>
          </a:bodyPr>
          <a:lstStyle/>
          <a:p>
            <a:pPr indent="0" algn="ctr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ru-RU" sz="20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Административный Регламент 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по предоставлению Федеральной службой  по экологическому, технологическому и атомному надзору государственной услуги по регистрации опасных производственных объектов в государственном реестре опасных производственных объектов, утвержденного приказом </a:t>
            </a:r>
            <a:r>
              <a:rPr lang="ru-RU" sz="2600" b="0" strike="noStrike" spc="-1" dirty="0" err="1">
                <a:solidFill>
                  <a:srgbClr val="000000"/>
                </a:solidFill>
                <a:latin typeface="Arial"/>
              </a:rPr>
              <a:t>Ростехнадзора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0" algn="ctr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от 08 апреля 2019 г. № 140 (с изменениями от 24.05.2021 Приказ № 187) </a:t>
            </a: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0" algn="ctr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0" algn="ctr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 Требования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 к регистрации в государственном реестре опасных производственных объектов и ведению государственного реестра опасных производственных объектов, утвержденные приказом  </a:t>
            </a:r>
            <a:r>
              <a:rPr lang="ru-RU" sz="2600" b="0" strike="noStrike" spc="-1" dirty="0" err="1">
                <a:solidFill>
                  <a:srgbClr val="000000"/>
                </a:solidFill>
                <a:latin typeface="Arial"/>
              </a:rPr>
              <a:t>Ростехнадзора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от 30 ноября 2020 г. № 471</a:t>
            </a: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109" name="Содержимое 6"/>
          <p:cNvGraphicFramePr/>
          <p:nvPr/>
        </p:nvGraphicFramePr>
        <p:xfrm>
          <a:off x="588240" y="2133000"/>
          <a:ext cx="8304120" cy="2423280"/>
        </p:xfrm>
        <a:graphic>
          <a:graphicData uri="http://schemas.openxmlformats.org/drawingml/2006/table">
            <a:tbl>
              <a:tblPr/>
              <a:tblGrid>
                <a:gridCol w="6396120"/>
                <a:gridCol w="1908000"/>
              </a:tblGrid>
              <a:tr h="522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596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428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53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Зарегистрировано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201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Отказано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227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0" y="1052640"/>
            <a:ext cx="9143640" cy="1223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1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1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1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16" name="Таблица 8"/>
          <p:cNvGraphicFramePr/>
          <p:nvPr/>
        </p:nvGraphicFramePr>
        <p:xfrm>
          <a:off x="108000" y="2355480"/>
          <a:ext cx="8773560" cy="3135720"/>
        </p:xfrm>
        <a:graphic>
          <a:graphicData uri="http://schemas.openxmlformats.org/drawingml/2006/table">
            <a:tbl>
              <a:tblPr/>
              <a:tblGrid>
                <a:gridCol w="6757560"/>
                <a:gridCol w="2016000"/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47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Вызвано заявителей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3499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Явка составила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2480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Аттестованы полностью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944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434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Аттестованы частично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473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 сдали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1071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117" name="Прямоугольник 1"/>
          <p:cNvSpPr/>
          <p:nvPr/>
        </p:nvSpPr>
        <p:spPr>
          <a:xfrm>
            <a:off x="395640" y="5085360"/>
            <a:ext cx="8352720" cy="200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8" name="Прямоугольник 9"/>
          <p:cNvSpPr/>
          <p:nvPr/>
        </p:nvSpPr>
        <p:spPr>
          <a:xfrm>
            <a:off x="251640" y="5229360"/>
            <a:ext cx="6606000" cy="51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Box 10"/>
          <p:cNvSpPr/>
          <p:nvPr/>
        </p:nvSpPr>
        <p:spPr>
          <a:xfrm>
            <a:off x="251640" y="5506405"/>
            <a:ext cx="8496720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Административный регламент 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Федеральной службы по экологическому, технологическому и атомному надзору предоставления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 </a:t>
            </a: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от 26.11.2020 № 459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38760" y="815400"/>
            <a:ext cx="8640720" cy="935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Государственная услуга по лицензированию эксплуатации взрывопожароопасных и химически опасных производственных объектов 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,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II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 и 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III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классов 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2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2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2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26" name="Таблица 8"/>
          <p:cNvGraphicFramePr/>
          <p:nvPr/>
        </p:nvGraphicFramePr>
        <p:xfrm>
          <a:off x="179640" y="2068200"/>
          <a:ext cx="8784000" cy="3002280"/>
        </p:xfrm>
        <a:graphic>
          <a:graphicData uri="http://schemas.openxmlformats.org/drawingml/2006/table">
            <a:tbl>
              <a:tblPr/>
              <a:tblGrid>
                <a:gridCol w="7051680"/>
                <a:gridCol w="1732320"/>
              </a:tblGrid>
              <a:tr h="618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112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295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Предоставлено лицензий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437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Внесено изменений в лицензии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35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Отказы и выявленные нарушения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257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Предоставлено выписок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17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127" name="TextBox 1"/>
          <p:cNvSpPr/>
          <p:nvPr/>
        </p:nvSpPr>
        <p:spPr>
          <a:xfrm>
            <a:off x="108000" y="5085184"/>
            <a:ext cx="8784720" cy="16913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300" b="1" strike="noStrike" spc="-1" dirty="0">
                <a:solidFill>
                  <a:srgbClr val="000000"/>
                </a:solidFill>
              </a:rPr>
              <a:t>Федеральный закон от 04.05.2011 г. № 99-ФЗ </a:t>
            </a:r>
            <a:r>
              <a:rPr lang="ru-RU" sz="1300" b="0" strike="noStrike" spc="-1" dirty="0">
                <a:solidFill>
                  <a:srgbClr val="000000"/>
                </a:solidFill>
              </a:rPr>
              <a:t>«О лицензировании отдельных видов деятельности»</a:t>
            </a:r>
          </a:p>
          <a:p>
            <a:pPr algn="just">
              <a:lnSpc>
                <a:spcPct val="100000"/>
              </a:lnSpc>
            </a:pPr>
            <a:r>
              <a:rPr lang="ru-RU" sz="1300" b="1" strike="noStrike" spc="-1" dirty="0">
                <a:solidFill>
                  <a:srgbClr val="000000"/>
                </a:solidFill>
              </a:rPr>
              <a:t>Положение</a:t>
            </a:r>
            <a:r>
              <a:rPr lang="ru-RU" sz="1300" b="0" strike="noStrike" spc="-1" dirty="0">
                <a:solidFill>
                  <a:srgbClr val="000000"/>
                </a:solidFill>
              </a:rPr>
              <a:t> о лицензировании эксплуатации взрывопожароопасных и химически опасных производственных объектов I, II и III классов опасности, утвержденное постановлением Правительства Российской Федерации </a:t>
            </a:r>
            <a:r>
              <a:rPr lang="ru-RU" sz="1300" b="1" strike="noStrike" spc="-1" dirty="0">
                <a:solidFill>
                  <a:srgbClr val="000000"/>
                </a:solidFill>
              </a:rPr>
              <a:t>от 12 октября 2020 г. № 1661</a:t>
            </a:r>
            <a:endParaRPr lang="ru-RU" sz="13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ru-RU" sz="1300" b="1" strike="noStrike" spc="-1" dirty="0">
                <a:solidFill>
                  <a:srgbClr val="000000"/>
                </a:solidFill>
              </a:rPr>
              <a:t>Административный регламент </a:t>
            </a:r>
            <a:r>
              <a:rPr lang="ru-RU" sz="1300" b="0" strike="noStrike" spc="-1" dirty="0">
                <a:solidFill>
                  <a:srgbClr val="000000"/>
                </a:solidFill>
              </a:rPr>
              <a:t>Федеральной службы по экологическому, технологическому и атомному надзору по предоставлению государственной услуги по лицензированию эксплуатации взрывопожароопасных и химически опасных производственных объектов I, II и III классов опасности, утвержденный приказом Федеральной службы по экологическому, технологическому и атомному надзору </a:t>
            </a:r>
            <a:r>
              <a:rPr lang="ru-RU" sz="1300" b="1" strike="noStrike" spc="-1" dirty="0">
                <a:solidFill>
                  <a:srgbClr val="000000"/>
                </a:solidFill>
              </a:rPr>
              <a:t>от 25.11.2020 г. № 454</a:t>
            </a:r>
            <a:endParaRPr lang="ru-RU" sz="1300" b="0" strike="noStrike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8856360" cy="136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</a:t>
            </a:r>
            <a:r>
              <a:rPr dirty="0"/>
              <a:t/>
            </a:r>
            <a:br>
              <a:rPr dirty="0"/>
            </a:br>
            <a:r>
              <a:rPr lang="ru-RU" b="1" strike="noStrike" cap="all" spc="-1" dirty="0">
                <a:solidFill>
                  <a:srgbClr val="000000"/>
                </a:solidFill>
                <a:latin typeface="Times New Roman"/>
              </a:rPr>
              <a:t>Российской Федерации</a:t>
            </a:r>
            <a:endParaRPr lang="ru-RU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29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30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1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2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3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34" name="Таблица 8"/>
          <p:cNvGraphicFramePr/>
          <p:nvPr/>
        </p:nvGraphicFramePr>
        <p:xfrm>
          <a:off x="323640" y="2565000"/>
          <a:ext cx="8640720" cy="2447640"/>
        </p:xfrm>
        <a:graphic>
          <a:graphicData uri="http://schemas.openxmlformats.org/drawingml/2006/table">
            <a:tbl>
              <a:tblPr/>
              <a:tblGrid>
                <a:gridCol w="6936480"/>
                <a:gridCol w="1704240"/>
              </a:tblGrid>
              <a:tr h="821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557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Внесено на Портал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06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Отказано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135" name="TextBox 1"/>
          <p:cNvSpPr/>
          <p:nvPr/>
        </p:nvSpPr>
        <p:spPr>
          <a:xfrm>
            <a:off x="323640" y="4581000"/>
            <a:ext cx="8640720" cy="22145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Административный регламент 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Федеральной службы по экологическому, технологическому и атомному надзору предоставления государственной услуги по приёму и учёту уведомлений о начале осуществления юридическими лицами и индивидуальными предпринимателями отдельных видов работ и услуг по перечню, утверждённому Правительством Российской Федерации, утвержденный приказом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Arial"/>
              </a:rPr>
              <a:t>Ростехнадзора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от 20.09.2018 г. № 452.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43640" cy="719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Количество зарегистрированных входящих документов  по  остальным государственным услугам управления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37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38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9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40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41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42" name="Таблица 8"/>
          <p:cNvGraphicFramePr/>
          <p:nvPr/>
        </p:nvGraphicFramePr>
        <p:xfrm>
          <a:off x="323640" y="1700640"/>
          <a:ext cx="8640720" cy="3952080"/>
        </p:xfrm>
        <a:graphic>
          <a:graphicData uri="http://schemas.openxmlformats.org/drawingml/2006/table">
            <a:tbl>
              <a:tblPr/>
              <a:tblGrid>
                <a:gridCol w="6936480"/>
                <a:gridCol w="1704240"/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 квартал 2023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Ввод в эксплуатацию лифтов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27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42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Разрешений на допуск в эксплуатацию э/у и т/у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90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1123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Выдача разрешений на эксплуатацию ГТС, утверждение декларации безопасности ГТС, согласование правил эксплуатации ГТС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506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Документы, уточненные границы горного отвода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06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Согласование ПРГР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0" y="1052640"/>
            <a:ext cx="9143640" cy="359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b="1" strike="noStrike" cap="all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работы в 2023 году по лицензированию</a:t>
            </a:r>
            <a:endParaRPr lang="ru-RU" b="1" strike="noStrike" spc="-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4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45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46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47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4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49" name="TextBox 11"/>
          <p:cNvSpPr/>
          <p:nvPr/>
        </p:nvSpPr>
        <p:spPr>
          <a:xfrm>
            <a:off x="251640" y="1484640"/>
            <a:ext cx="8640720" cy="5877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pc="-1" dirty="0" smtClean="0">
                <a:solidFill>
                  <a:srgbClr val="000000"/>
                </a:solidFill>
                <a:latin typeface="Times New Roman"/>
              </a:rPr>
              <a:t> 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Средне-Поволжское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управление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информирует о принятии постановления Правительства Российской Федерации  от 23.01.2023 № 63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«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О внесении изменений    в постановление Правительства Российской Федерации от 12 марта 2022 г. № 353 и признании утратившим силу отдельного положения постановления Правительства Российской Федерации  от 12 сентября 2022 г. № 1589» (далее – соответственно Постановление № 63 и Постановление  № 353).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Постановление № 63 содержит отдельные положения, связанные с предоставлением государственных услуг по лицензированию отдельных видов деятельности в 2023 году, предусматривающие в том числе следующее: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пунктом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4 Постановления № 63 установлено, что в случае уплаты с 01.01.2023 до дня вступления в силу названного постановления государственной пошлины в рамках оказания государственных услуг по предоставлению лицензии, внесению изменений в реестр лицензий в отношении лицензируемых видов деятельности, предусмотренных частью 1 статьи 12 Федерального закона от 04.05.2011 №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99-ФЗ</a:t>
            </a: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«О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лицензировании отдельных видов деятельности» (далее – Федеральный закон № 99-ФЗ), по соответствующим заявлениям, поданным в 2023 году, плательщик такой государственной пошлины вправе обратиться за ее возвратом;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8994736" cy="502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l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Особенности работы в 2023 году по лицензированию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5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5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5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5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5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56" name="TextBox 11"/>
          <p:cNvSpPr/>
          <p:nvPr/>
        </p:nvSpPr>
        <p:spPr>
          <a:xfrm>
            <a:off x="149400" y="1340640"/>
            <a:ext cx="8845200" cy="502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1800" b="1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</a:rPr>
              <a:t>Продлено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до конца 2023 года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действие пунктов 5 и 9 Постановления № 353, предусматривающих отсутствие необходимости обеспечения лицензиатами, осуществляющими в соответствии с Федеральным законом № 99-ФЗ лицензируемые виды деятельности, относящиеся к компетенции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, внесения изменений в реестр лицензий в случае изменения места нахождения лицензиата, места осуществления лицензируемого вида деятельности, связанного с переименованием географического объекта, улицы, площади или иной территории, изменением нумерации объекта адресации, в том числе почтового индекса, в случае переименования лицензиата, его реорганизации в форме преобразования, слияния, присоединения, а также предоставление государственных услуг по лицензированию отдельных видов деятельности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без уплаты заявителем соответствующей государственной пошлины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; осуществление деятельности по эксплуатации взрывопожароопасных и химически опасных производственных объектов I, II и III классов опасности и деятельности, связанной с обращением взрывчатых материалов промышленного назначения, допускается без внесения изменений в реестр лицензий в связи с изменением адреса места осуществления лицензируемого вида деятельности, указанного в реестре лицензий,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до 31.12.2023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(такие изменения вносятся лицензирующим органом в реестр лицензий в случае обращения лицензиата с соответствующим заявлением).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Tradeshow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radeshow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10566</TotalTime>
  <Words>2762</Words>
  <Application>Microsoft Office PowerPoint</Application>
  <PresentationFormat>Экран (4:3)</PresentationFormat>
  <Paragraphs>186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3_Tradeshow</vt:lpstr>
      <vt:lpstr>3_Tradeshow</vt:lpstr>
      <vt:lpstr>Презентация PowerPoint</vt:lpstr>
      <vt:lpstr>Государственная услуга по Ведению реестра заключений экспертизы промышленной безопасности</vt:lpstr>
      <vt:lpstr>государственная услуга по регистрации опасных производственных объектов в государственном реестре опасных производственных объектов</vt:lpstr>
      <vt:lpstr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vt:lpstr>
      <vt:lpstr>           Государственная услуга по лицензированию эксплуатации взрывопожароопасных и химически опасных производственных объектов I,II и III классов опасности</vt:lpstr>
      <vt:lpstr>           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 Российской Федерации</vt:lpstr>
      <vt:lpstr>           Количество зарегистрированных входящих документов  по  остальным государственным услугам управления</vt:lpstr>
      <vt:lpstr>Особенности работы в 2023 году по лицензированию</vt:lpstr>
      <vt:lpstr>           Особенности работы в 2023 году по лицензированию</vt:lpstr>
      <vt:lpstr>           Особенности работы в 2023 году по ведению реестра заключений экспертизы промышленной безопасности</vt:lpstr>
      <vt:lpstr>           Особенности работы в 2023 году по ведению реестра заключений экспертизы промышленной безопасности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Аттестация в области промышленной безопасности, по вопросам безопасности гидротехнических сооружений, безопасности в сфере электроэнергетики  </vt:lpstr>
      <vt:lpstr>Аттестация в области промышленной безопасности, по вопросам безопасности гидротехнических сооружений, безопасности в сфере электроэнергетики</vt:lpstr>
      <vt:lpstr>Анализ отказов по предоставлению государственной услуги по Регистрации ОПО:</vt:lpstr>
      <vt:lpstr>       Анализ отказов по предоставлению государственной услуги по Регистрации ОПО:</vt:lpstr>
      <vt:lpstr>       Анализ отказов по предоставлению государственной услуги по Регистрации ОПО: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Карпов Денис Николаевич</dc:creator>
  <dc:description/>
  <cp:lastModifiedBy>Admin</cp:lastModifiedBy>
  <cp:revision>1014</cp:revision>
  <cp:lastPrinted>2023-02-17T04:22:14Z</cp:lastPrinted>
  <dcterms:created xsi:type="dcterms:W3CDTF">2013-03-25T09:28:04Z</dcterms:created>
  <dcterms:modified xsi:type="dcterms:W3CDTF">2023-05-24T08:01:56Z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Экран (4:3)</vt:lpwstr>
  </property>
  <property fmtid="{D5CDD505-2E9C-101B-9397-08002B2CF9AE}" pid="4" name="Slides">
    <vt:i4>18</vt:i4>
  </property>
</Properties>
</file>